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59" r:id="rId6"/>
    <p:sldId id="260" r:id="rId7"/>
    <p:sldId id="261" r:id="rId8"/>
    <p:sldId id="263" r:id="rId9"/>
    <p:sldId id="264" r:id="rId10"/>
    <p:sldId id="262"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10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9/8/2022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2EBB-C841-A489-34F2-D2E3CC5BDDF0}"/>
              </a:ext>
            </a:extLst>
          </p:cNvPr>
          <p:cNvSpPr>
            <a:spLocks noGrp="1"/>
          </p:cNvSpPr>
          <p:nvPr>
            <p:ph type="ctrTitle"/>
          </p:nvPr>
        </p:nvSpPr>
        <p:spPr/>
        <p:txBody>
          <a:bodyPr>
            <a:normAutofit/>
          </a:bodyPr>
          <a:lstStyle/>
          <a:p>
            <a:r>
              <a:rPr lang="en-US" sz="2800" dirty="0"/>
              <a:t>Building an Efficient, Transparent Supply Chain Ecosystem With Blockchain</a:t>
            </a:r>
            <a:endParaRPr lang="en-IN" sz="2800" dirty="0"/>
          </a:p>
        </p:txBody>
      </p:sp>
      <p:sp>
        <p:nvSpPr>
          <p:cNvPr id="3" name="Subtitle 2">
            <a:extLst>
              <a:ext uri="{FF2B5EF4-FFF2-40B4-BE49-F238E27FC236}">
                <a16:creationId xmlns:a16="http://schemas.microsoft.com/office/drawing/2014/main" id="{F6337714-97CA-F794-A2B7-53BAD1470002}"/>
              </a:ext>
            </a:extLst>
          </p:cNvPr>
          <p:cNvSpPr>
            <a:spLocks noGrp="1"/>
          </p:cNvSpPr>
          <p:nvPr>
            <p:ph type="subTitle" idx="1"/>
          </p:nvPr>
        </p:nvSpPr>
        <p:spPr/>
        <p:txBody>
          <a:bodyPr/>
          <a:lstStyle/>
          <a:p>
            <a:r>
              <a:rPr lang="en-IN" dirty="0"/>
              <a:t>Gurpreet Singh | Vertical Head | </a:t>
            </a:r>
            <a:r>
              <a:rPr lang="en-IN" dirty="0" err="1"/>
              <a:t>MoogleLabs</a:t>
            </a:r>
            <a:endParaRPr lang="en-IN" dirty="0"/>
          </a:p>
        </p:txBody>
      </p:sp>
      <p:pic>
        <p:nvPicPr>
          <p:cNvPr id="7" name="Picture 6">
            <a:extLst>
              <a:ext uri="{FF2B5EF4-FFF2-40B4-BE49-F238E27FC236}">
                <a16:creationId xmlns:a16="http://schemas.microsoft.com/office/drawing/2014/main" id="{631AD61F-8201-AECC-E869-C8E464FB698A}"/>
              </a:ext>
            </a:extLst>
          </p:cNvPr>
          <p:cNvPicPr>
            <a:picLocks noChangeAspect="1"/>
          </p:cNvPicPr>
          <p:nvPr/>
        </p:nvPicPr>
        <p:blipFill>
          <a:blip r:embed="rId2"/>
          <a:stretch>
            <a:fillRect/>
          </a:stretch>
        </p:blipFill>
        <p:spPr>
          <a:xfrm>
            <a:off x="9211409" y="5358418"/>
            <a:ext cx="1948716" cy="372854"/>
          </a:xfrm>
          <a:prstGeom prst="rect">
            <a:avLst/>
          </a:prstGeom>
        </p:spPr>
      </p:pic>
    </p:spTree>
    <p:extLst>
      <p:ext uri="{BB962C8B-B14F-4D97-AF65-F5344CB8AC3E}">
        <p14:creationId xmlns:p14="http://schemas.microsoft.com/office/powerpoint/2010/main" val="107323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86FC-8B89-5538-D8E2-DCBC98812999}"/>
              </a:ext>
            </a:extLst>
          </p:cNvPr>
          <p:cNvSpPr>
            <a:spLocks noGrp="1"/>
          </p:cNvSpPr>
          <p:nvPr>
            <p:ph type="title"/>
          </p:nvPr>
        </p:nvSpPr>
        <p:spPr>
          <a:xfrm>
            <a:off x="250775" y="803863"/>
            <a:ext cx="9145015" cy="704548"/>
          </a:xfrm>
        </p:spPr>
        <p:txBody>
          <a:bodyPr>
            <a:noAutofit/>
          </a:bodyPr>
          <a:lstStyle/>
          <a:p>
            <a:pPr marL="457200" lvl="1"/>
            <a:r>
              <a:rPr lang="en-US" sz="3200" dirty="0">
                <a:latin typeface="+mj-lt"/>
              </a:rPr>
              <a:t>CURRENT CHALLENGES OF BLOCKCHAIN WITH SUPPLY CHAIN</a:t>
            </a:r>
          </a:p>
        </p:txBody>
      </p:sp>
      <p:pic>
        <p:nvPicPr>
          <p:cNvPr id="4" name="Picture 3">
            <a:extLst>
              <a:ext uri="{FF2B5EF4-FFF2-40B4-BE49-F238E27FC236}">
                <a16:creationId xmlns:a16="http://schemas.microsoft.com/office/drawing/2014/main" id="{DB5A294E-C60E-3AE6-6089-C53BFB0A4576}"/>
              </a:ext>
            </a:extLst>
          </p:cNvPr>
          <p:cNvPicPr>
            <a:picLocks noChangeAspect="1"/>
          </p:cNvPicPr>
          <p:nvPr/>
        </p:nvPicPr>
        <p:blipFill>
          <a:blip r:embed="rId2"/>
          <a:stretch>
            <a:fillRect/>
          </a:stretch>
        </p:blipFill>
        <p:spPr>
          <a:xfrm>
            <a:off x="10072021" y="236746"/>
            <a:ext cx="1948716" cy="372854"/>
          </a:xfrm>
          <a:prstGeom prst="rect">
            <a:avLst/>
          </a:prstGeom>
        </p:spPr>
      </p:pic>
      <p:sp>
        <p:nvSpPr>
          <p:cNvPr id="8" name="TextBox 7">
            <a:extLst>
              <a:ext uri="{FF2B5EF4-FFF2-40B4-BE49-F238E27FC236}">
                <a16:creationId xmlns:a16="http://schemas.microsoft.com/office/drawing/2014/main" id="{75D0EA34-D7DA-EF2D-E189-44C2798778EE}"/>
              </a:ext>
            </a:extLst>
          </p:cNvPr>
          <p:cNvSpPr txBox="1"/>
          <p:nvPr/>
        </p:nvSpPr>
        <p:spPr>
          <a:xfrm>
            <a:off x="1560396" y="1895253"/>
            <a:ext cx="5991368" cy="4124206"/>
          </a:xfrm>
          <a:prstGeom prst="rect">
            <a:avLst/>
          </a:prstGeom>
          <a:noFill/>
        </p:spPr>
        <p:txBody>
          <a:bodyPr wrap="square">
            <a:spAutoFit/>
          </a:bodyPr>
          <a:lstStyle/>
          <a:p>
            <a:pPr marL="342900" indent="-342900">
              <a:buAutoNum type="arabicPeriod"/>
            </a:pPr>
            <a:endParaRPr lang="en-IN" sz="2800" dirty="0"/>
          </a:p>
          <a:p>
            <a:pPr marL="285750" indent="-285750">
              <a:lnSpc>
                <a:spcPct val="150000"/>
              </a:lnSpc>
              <a:buFont typeface="Arial" panose="020B0604020202020204" pitchFamily="34" charset="0"/>
              <a:buChar char="•"/>
            </a:pPr>
            <a:r>
              <a:rPr lang="en-IN" sz="2400" dirty="0"/>
              <a:t>Scalability   </a:t>
            </a:r>
          </a:p>
          <a:p>
            <a:pPr marL="285750" indent="-285750">
              <a:lnSpc>
                <a:spcPct val="150000"/>
              </a:lnSpc>
              <a:buFont typeface="Arial" panose="020B0604020202020204" pitchFamily="34" charset="0"/>
              <a:buChar char="•"/>
            </a:pPr>
            <a:r>
              <a:rPr lang="en-IN" sz="2400" dirty="0"/>
              <a:t>Integration Concerns</a:t>
            </a:r>
          </a:p>
          <a:p>
            <a:pPr marL="285750" indent="-285750">
              <a:lnSpc>
                <a:spcPct val="150000"/>
              </a:lnSpc>
              <a:buFont typeface="Arial" panose="020B0604020202020204" pitchFamily="34" charset="0"/>
              <a:buChar char="•"/>
            </a:pPr>
            <a:r>
              <a:rPr lang="en-IN" sz="2400" dirty="0"/>
              <a:t>Uncertain Regulations and updates</a:t>
            </a:r>
          </a:p>
          <a:p>
            <a:pPr marL="285750" indent="-285750">
              <a:lnSpc>
                <a:spcPct val="150000"/>
              </a:lnSpc>
              <a:buFont typeface="Arial" panose="020B0604020202020204" pitchFamily="34" charset="0"/>
              <a:buChar char="•"/>
            </a:pPr>
            <a:r>
              <a:rPr lang="en-IN" sz="2400" dirty="0"/>
              <a:t>Privacy Concerns</a:t>
            </a:r>
          </a:p>
          <a:p>
            <a:pPr marL="285750" indent="-285750">
              <a:lnSpc>
                <a:spcPct val="150000"/>
              </a:lnSpc>
              <a:buFont typeface="Arial" panose="020B0604020202020204" pitchFamily="34" charset="0"/>
              <a:buChar char="•"/>
            </a:pPr>
            <a:r>
              <a:rPr lang="en-IN" sz="2400" dirty="0"/>
              <a:t>Private Keys</a:t>
            </a:r>
          </a:p>
          <a:p>
            <a:pPr marL="285750" indent="-285750">
              <a:lnSpc>
                <a:spcPct val="150000"/>
              </a:lnSpc>
              <a:buFont typeface="Arial" panose="020B0604020202020204" pitchFamily="34" charset="0"/>
              <a:buChar char="•"/>
            </a:pPr>
            <a:r>
              <a:rPr lang="en-IN" sz="2400" dirty="0"/>
              <a:t>Immutable Nature</a:t>
            </a:r>
          </a:p>
          <a:p>
            <a:pPr marL="342900" indent="-342900">
              <a:buAutoNum type="arabicPeriod"/>
            </a:pPr>
            <a:endParaRPr lang="en-IN" dirty="0"/>
          </a:p>
        </p:txBody>
      </p:sp>
    </p:spTree>
    <p:extLst>
      <p:ext uri="{BB962C8B-B14F-4D97-AF65-F5344CB8AC3E}">
        <p14:creationId xmlns:p14="http://schemas.microsoft.com/office/powerpoint/2010/main" val="183644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04B4-0131-2D58-1FEE-60F24D6BE672}"/>
              </a:ext>
            </a:extLst>
          </p:cNvPr>
          <p:cNvSpPr>
            <a:spLocks noGrp="1"/>
          </p:cNvSpPr>
          <p:nvPr>
            <p:ph type="title"/>
          </p:nvPr>
        </p:nvSpPr>
        <p:spPr>
          <a:xfrm>
            <a:off x="420760" y="2074332"/>
            <a:ext cx="4310266" cy="2948043"/>
          </a:xfrm>
        </p:spPr>
        <p:txBody>
          <a:bodyPr>
            <a:normAutofit fontScale="90000"/>
          </a:bodyPr>
          <a:lstStyle/>
          <a:p>
            <a:r>
              <a:rPr lang="en-IN" sz="3600" u="sng" dirty="0"/>
              <a:t>Supply Chain Management  </a:t>
            </a:r>
            <a:r>
              <a:rPr lang="en-IN" sz="3600" dirty="0"/>
              <a:t>- Conventional vs. Blockchain Systems</a:t>
            </a:r>
            <a:br>
              <a:rPr lang="en-IN" sz="3600" dirty="0"/>
            </a:br>
            <a:endParaRPr lang="en-IN" dirty="0"/>
          </a:p>
        </p:txBody>
      </p:sp>
      <p:pic>
        <p:nvPicPr>
          <p:cNvPr id="6" name="Content Placeholder 5">
            <a:extLst>
              <a:ext uri="{FF2B5EF4-FFF2-40B4-BE49-F238E27FC236}">
                <a16:creationId xmlns:a16="http://schemas.microsoft.com/office/drawing/2014/main" id="{99C3243B-FB4F-EB29-35EE-2680C0058669}"/>
              </a:ext>
            </a:extLst>
          </p:cNvPr>
          <p:cNvPicPr>
            <a:picLocks noGrp="1" noChangeAspect="1"/>
          </p:cNvPicPr>
          <p:nvPr>
            <p:ph idx="1"/>
          </p:nvPr>
        </p:nvPicPr>
        <p:blipFill>
          <a:blip r:embed="rId2"/>
          <a:stretch>
            <a:fillRect/>
          </a:stretch>
        </p:blipFill>
        <p:spPr>
          <a:xfrm>
            <a:off x="5188680" y="397568"/>
            <a:ext cx="6582560" cy="6071078"/>
          </a:xfrm>
        </p:spPr>
      </p:pic>
    </p:spTree>
    <p:extLst>
      <p:ext uri="{BB962C8B-B14F-4D97-AF65-F5344CB8AC3E}">
        <p14:creationId xmlns:p14="http://schemas.microsoft.com/office/powerpoint/2010/main" val="216348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C9C4-5FAC-4897-2829-B23ED7EF5B70}"/>
              </a:ext>
            </a:extLst>
          </p:cNvPr>
          <p:cNvSpPr>
            <a:spLocks noGrp="1"/>
          </p:cNvSpPr>
          <p:nvPr>
            <p:ph type="title"/>
          </p:nvPr>
        </p:nvSpPr>
        <p:spPr>
          <a:xfrm>
            <a:off x="685801" y="609602"/>
            <a:ext cx="10131427" cy="1191902"/>
          </a:xfrm>
        </p:spPr>
        <p:txBody>
          <a:bodyPr/>
          <a:lstStyle/>
          <a:p>
            <a:r>
              <a:rPr lang="en-IN" dirty="0"/>
              <a:t>GITHUB References</a:t>
            </a:r>
            <a:br>
              <a:rPr lang="en-IN" sz="2400" dirty="0"/>
            </a:br>
            <a:endParaRPr lang="en-IN" dirty="0"/>
          </a:p>
        </p:txBody>
      </p:sp>
      <p:sp>
        <p:nvSpPr>
          <p:cNvPr id="5" name="Text Placeholder 4">
            <a:extLst>
              <a:ext uri="{FF2B5EF4-FFF2-40B4-BE49-F238E27FC236}">
                <a16:creationId xmlns:a16="http://schemas.microsoft.com/office/drawing/2014/main" id="{92CE570A-9E24-C2DB-0F53-57ABF590FC04}"/>
              </a:ext>
            </a:extLst>
          </p:cNvPr>
          <p:cNvSpPr>
            <a:spLocks noGrp="1"/>
          </p:cNvSpPr>
          <p:nvPr>
            <p:ph type="body" idx="1"/>
          </p:nvPr>
        </p:nvSpPr>
        <p:spPr>
          <a:xfrm>
            <a:off x="808629" y="1514901"/>
            <a:ext cx="10559955" cy="4733497"/>
          </a:xfrm>
        </p:spPr>
        <p:txBody>
          <a:bodyPr>
            <a:normAutofit/>
          </a:bodyPr>
          <a:lstStyle/>
          <a:p>
            <a:pPr marL="285750" indent="-285750">
              <a:lnSpc>
                <a:spcPct val="150000"/>
              </a:lnSpc>
              <a:buFont typeface="Arial" panose="020B0604020202020204" pitchFamily="34" charset="0"/>
              <a:buChar char="•"/>
            </a:pPr>
            <a:r>
              <a:rPr lang="es-ES" sz="2400" dirty="0"/>
              <a:t>https://github.com/FoodPrintLabs/foodprint</a:t>
            </a:r>
          </a:p>
          <a:p>
            <a:pPr marL="285750" indent="-285750">
              <a:lnSpc>
                <a:spcPct val="150000"/>
              </a:lnSpc>
              <a:buFont typeface="Arial" panose="020B0604020202020204" pitchFamily="34" charset="0"/>
              <a:buChar char="•"/>
            </a:pPr>
            <a:r>
              <a:rPr lang="es-ES" sz="2400" dirty="0"/>
              <a:t> https://github.com/alexeipancratov/hyperledger-food-supply-chain</a:t>
            </a:r>
          </a:p>
          <a:p>
            <a:pPr marL="285750" indent="-285750">
              <a:lnSpc>
                <a:spcPct val="150000"/>
              </a:lnSpc>
              <a:buFont typeface="Arial" panose="020B0604020202020204" pitchFamily="34" charset="0"/>
              <a:buChar char="•"/>
            </a:pPr>
            <a:r>
              <a:rPr lang="es-ES" sz="2400" dirty="0"/>
              <a:t> https://github.com/L04DB4L4NC3R/EatSafe</a:t>
            </a:r>
          </a:p>
          <a:p>
            <a:pPr marL="285750" indent="-285750">
              <a:lnSpc>
                <a:spcPct val="150000"/>
              </a:lnSpc>
              <a:buFont typeface="Arial" panose="020B0604020202020204" pitchFamily="34" charset="0"/>
              <a:buChar char="•"/>
            </a:pPr>
            <a:r>
              <a:rPr lang="es-ES" sz="2400" dirty="0"/>
              <a:t> https://github.com/FoodPrintLabs/foodprint-eth</a:t>
            </a:r>
          </a:p>
          <a:p>
            <a:pPr marL="285750" indent="-285750">
              <a:lnSpc>
                <a:spcPct val="150000"/>
              </a:lnSpc>
              <a:buFont typeface="Arial" panose="020B0604020202020204" pitchFamily="34" charset="0"/>
              <a:buChar char="•"/>
            </a:pPr>
            <a:r>
              <a:rPr lang="es-ES" sz="2400" dirty="0"/>
              <a:t> https://github.com/GreaterWMS/GreaterWMS</a:t>
            </a:r>
          </a:p>
          <a:p>
            <a:pPr marL="285750" indent="-285750">
              <a:lnSpc>
                <a:spcPct val="150000"/>
              </a:lnSpc>
              <a:buFont typeface="Arial" panose="020B0604020202020204" pitchFamily="34" charset="0"/>
              <a:buChar char="•"/>
            </a:pPr>
            <a:r>
              <a:rPr lang="es-ES" sz="2400" dirty="0"/>
              <a:t> https://github.com/IBM/blockchainbean2</a:t>
            </a:r>
          </a:p>
          <a:p>
            <a:pPr marL="285750" indent="-285750">
              <a:lnSpc>
                <a:spcPct val="150000"/>
              </a:lnSpc>
              <a:buFont typeface="Arial" panose="020B0604020202020204" pitchFamily="34" charset="0"/>
              <a:buChar char="•"/>
            </a:pPr>
            <a:r>
              <a:rPr lang="es-ES" sz="2400" dirty="0"/>
              <a:t> https://github.com/hyperledger-archives/sawtooth-supply-chain</a:t>
            </a:r>
            <a:endParaRPr lang="en-IN" sz="2400" dirty="0"/>
          </a:p>
        </p:txBody>
      </p:sp>
    </p:spTree>
    <p:extLst>
      <p:ext uri="{BB962C8B-B14F-4D97-AF65-F5344CB8AC3E}">
        <p14:creationId xmlns:p14="http://schemas.microsoft.com/office/powerpoint/2010/main" val="97133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3740CA-099F-2230-6046-AEBB7934D789}"/>
              </a:ext>
            </a:extLst>
          </p:cNvPr>
          <p:cNvSpPr>
            <a:spLocks noGrp="1"/>
          </p:cNvSpPr>
          <p:nvPr>
            <p:ph type="title"/>
          </p:nvPr>
        </p:nvSpPr>
        <p:spPr>
          <a:xfrm>
            <a:off x="1719469" y="3070042"/>
            <a:ext cx="10131427" cy="1468800"/>
          </a:xfrm>
        </p:spPr>
        <p:txBody>
          <a:bodyPr>
            <a:normAutofit fontScale="90000"/>
          </a:bodyPr>
          <a:lstStyle/>
          <a:p>
            <a:r>
              <a:rPr lang="en-IN" sz="5400" u="sng" dirty="0"/>
              <a:t>Thank You</a:t>
            </a:r>
            <a:br>
              <a:rPr lang="en-IN" sz="4400" dirty="0"/>
            </a:br>
            <a:endParaRPr lang="en-IN" sz="4400" dirty="0"/>
          </a:p>
        </p:txBody>
      </p:sp>
    </p:spTree>
    <p:extLst>
      <p:ext uri="{BB962C8B-B14F-4D97-AF65-F5344CB8AC3E}">
        <p14:creationId xmlns:p14="http://schemas.microsoft.com/office/powerpoint/2010/main" val="32725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D9A36F-B0C5-7249-62A8-D50C4153C933}"/>
              </a:ext>
            </a:extLst>
          </p:cNvPr>
          <p:cNvSpPr txBox="1">
            <a:spLocks/>
          </p:cNvSpPr>
          <p:nvPr/>
        </p:nvSpPr>
        <p:spPr>
          <a:xfrm>
            <a:off x="318255" y="357634"/>
            <a:ext cx="6519867" cy="672353"/>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MOOGLELABS - SERVICES</a:t>
            </a:r>
            <a:endParaRPr lang="en-IN" dirty="0"/>
          </a:p>
        </p:txBody>
      </p:sp>
      <p:sp>
        <p:nvSpPr>
          <p:cNvPr id="9" name="TextBox 8">
            <a:extLst>
              <a:ext uri="{FF2B5EF4-FFF2-40B4-BE49-F238E27FC236}">
                <a16:creationId xmlns:a16="http://schemas.microsoft.com/office/drawing/2014/main" id="{3C8F9547-3FC4-5B41-84C3-341979968003}"/>
              </a:ext>
            </a:extLst>
          </p:cNvPr>
          <p:cNvSpPr txBox="1"/>
          <p:nvPr/>
        </p:nvSpPr>
        <p:spPr>
          <a:xfrm>
            <a:off x="357929" y="1492353"/>
            <a:ext cx="8467725" cy="369332"/>
          </a:xfrm>
          <a:prstGeom prst="rect">
            <a:avLst/>
          </a:prstGeom>
          <a:noFill/>
        </p:spPr>
        <p:txBody>
          <a:bodyPr wrap="square">
            <a:spAutoFit/>
          </a:bodyPr>
          <a:lstStyle/>
          <a:p>
            <a:pPr fontAlgn="base"/>
            <a:r>
              <a:rPr lang="en-US" b="0" i="0" dirty="0">
                <a:solidFill>
                  <a:schemeClr val="tx1">
                    <a:lumMod val="85000"/>
                    <a:lumOff val="15000"/>
                  </a:schemeClr>
                </a:solidFill>
                <a:effectLst/>
                <a:latin typeface="Poppins" panose="00000500000000000000" pitchFamily="2" charset="0"/>
              </a:rPr>
              <a:t>Decoding Innovation In </a:t>
            </a:r>
            <a:r>
              <a:rPr lang="en-US" b="1" i="0" dirty="0">
                <a:solidFill>
                  <a:schemeClr val="tx1">
                    <a:lumMod val="85000"/>
                    <a:lumOff val="15000"/>
                  </a:schemeClr>
                </a:solidFill>
                <a:effectLst/>
                <a:latin typeface="Poppins" panose="00000500000000000000" pitchFamily="2" charset="0"/>
              </a:rPr>
              <a:t>AI/ML, Blockchain, DevOps and Data Science</a:t>
            </a:r>
            <a:endParaRPr lang="en-US" b="0" i="0" dirty="0">
              <a:solidFill>
                <a:schemeClr val="tx1">
                  <a:lumMod val="85000"/>
                  <a:lumOff val="15000"/>
                </a:schemeClr>
              </a:solidFill>
              <a:effectLst/>
              <a:latin typeface="Poppins" panose="00000500000000000000" pitchFamily="2" charset="0"/>
            </a:endParaRPr>
          </a:p>
        </p:txBody>
      </p:sp>
      <p:sp>
        <p:nvSpPr>
          <p:cNvPr id="10" name="TextBox 9">
            <a:extLst>
              <a:ext uri="{FF2B5EF4-FFF2-40B4-BE49-F238E27FC236}">
                <a16:creationId xmlns:a16="http://schemas.microsoft.com/office/drawing/2014/main" id="{FC753033-7C24-1274-7CF6-1D08326B7FBD}"/>
              </a:ext>
            </a:extLst>
          </p:cNvPr>
          <p:cNvSpPr txBox="1"/>
          <p:nvPr/>
        </p:nvSpPr>
        <p:spPr>
          <a:xfrm>
            <a:off x="362692" y="1972990"/>
            <a:ext cx="11093098" cy="1815882"/>
          </a:xfrm>
          <a:prstGeom prst="rect">
            <a:avLst/>
          </a:prstGeom>
          <a:noFill/>
        </p:spPr>
        <p:txBody>
          <a:bodyPr wrap="square">
            <a:spAutoFit/>
          </a:bodyPr>
          <a:lstStyle/>
          <a:p>
            <a:pPr fontAlgn="base"/>
            <a:r>
              <a:rPr lang="en-US" sz="1400" b="0" i="0" dirty="0">
                <a:effectLst/>
                <a:latin typeface="Segoe UI Historic" panose="020B0502040204020203" pitchFamily="34" charset="0"/>
              </a:rPr>
              <a:t>Many organizations are afraid to take the leap toward AI/ML, Blockchain, DevOps, and Data Science.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makes the journey streamlined and smooth for you. Founded by seasoned IT experts, the company has the resources to help your business embrace new-age technology. </a:t>
            </a:r>
            <a:br>
              <a:rPr lang="en-US" sz="1400" b="0" i="0" dirty="0">
                <a:effectLst/>
                <a:latin typeface="Segoe UI Historic" panose="020B0502040204020203" pitchFamily="34" charset="0"/>
              </a:rPr>
            </a:br>
            <a:endParaRPr lang="en-US" sz="1400" b="0" i="0" dirty="0">
              <a:effectLst/>
              <a:latin typeface="Segoe UI" panose="020B0502040204020203" pitchFamily="34" charset="0"/>
            </a:endParaRPr>
          </a:p>
          <a:p>
            <a:pPr fontAlgn="base"/>
            <a:r>
              <a:rPr lang="en-US" sz="1400" b="0" i="0" dirty="0">
                <a:effectLst/>
                <a:latin typeface="Segoe UI Historic" panose="020B0502040204020203" pitchFamily="34" charset="0"/>
              </a:rPr>
              <a:t>At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we help you compete effectively by leveraging cutting-edge technology and in this endeavor, we have a talented team, which is certified in the technologies it works on.  We have transformed businesses with our deep understanding of technology that can be utilized for various industries. The company is known for building a great client-business relationship by being transparent throughout the whole journey.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is always ready to better itself to provide the best services to its clients.</a:t>
            </a:r>
            <a:endParaRPr lang="en-US" sz="1400" b="0" i="0" dirty="0">
              <a:effectLst/>
              <a:latin typeface="Segoe UI" panose="020B0502040204020203" pitchFamily="34" charset="0"/>
            </a:endParaRPr>
          </a:p>
        </p:txBody>
      </p:sp>
      <p:sp>
        <p:nvSpPr>
          <p:cNvPr id="16" name="Rectangle 15">
            <a:extLst>
              <a:ext uri="{FF2B5EF4-FFF2-40B4-BE49-F238E27FC236}">
                <a16:creationId xmlns:a16="http://schemas.microsoft.com/office/drawing/2014/main" id="{5CB8C369-31D9-1C0A-F791-8E916BDE13EA}"/>
              </a:ext>
            </a:extLst>
          </p:cNvPr>
          <p:cNvSpPr/>
          <p:nvPr/>
        </p:nvSpPr>
        <p:spPr>
          <a:xfrm>
            <a:off x="382223" y="3985470"/>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3B28FF55-02CC-D643-CEFE-427E683F9384}"/>
              </a:ext>
            </a:extLst>
          </p:cNvPr>
          <p:cNvSpPr txBox="1"/>
          <p:nvPr/>
        </p:nvSpPr>
        <p:spPr>
          <a:xfrm>
            <a:off x="439373" y="4875967"/>
            <a:ext cx="2181225" cy="784830"/>
          </a:xfrm>
          <a:prstGeom prst="rect">
            <a:avLst/>
          </a:prstGeom>
          <a:noFill/>
        </p:spPr>
        <p:txBody>
          <a:bodyPr wrap="square">
            <a:spAutoFit/>
          </a:bodyPr>
          <a:lstStyle/>
          <a:p>
            <a:pPr algn="l"/>
            <a:r>
              <a:rPr lang="en-US" sz="900" b="0" i="0" dirty="0">
                <a:effectLst/>
                <a:latin typeface="Poppins" panose="00000500000000000000" pitchFamily="2" charset="0"/>
              </a:rPr>
              <a:t>Our Applied AI brings roadmap to scale enterprise-grade solutions, with the power of analytics, automation and next-level computing.</a:t>
            </a:r>
          </a:p>
        </p:txBody>
      </p:sp>
      <p:pic>
        <p:nvPicPr>
          <p:cNvPr id="18" name="Graphic 17">
            <a:extLst>
              <a:ext uri="{FF2B5EF4-FFF2-40B4-BE49-F238E27FC236}">
                <a16:creationId xmlns:a16="http://schemas.microsoft.com/office/drawing/2014/main" id="{5E296D80-E42F-84A4-F7B1-CB0310786A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385" y="4104423"/>
            <a:ext cx="373970" cy="432632"/>
          </a:xfrm>
          <a:prstGeom prst="rect">
            <a:avLst/>
          </a:prstGeom>
        </p:spPr>
      </p:pic>
      <p:sp>
        <p:nvSpPr>
          <p:cNvPr id="19" name="Rectangle 18">
            <a:extLst>
              <a:ext uri="{FF2B5EF4-FFF2-40B4-BE49-F238E27FC236}">
                <a16:creationId xmlns:a16="http://schemas.microsoft.com/office/drawing/2014/main" id="{B261BFB0-7176-46E5-ED11-23967C8426BE}"/>
              </a:ext>
            </a:extLst>
          </p:cNvPr>
          <p:cNvSpPr/>
          <p:nvPr/>
        </p:nvSpPr>
        <p:spPr>
          <a:xfrm>
            <a:off x="2682207" y="3986868"/>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extBox 19">
            <a:extLst>
              <a:ext uri="{FF2B5EF4-FFF2-40B4-BE49-F238E27FC236}">
                <a16:creationId xmlns:a16="http://schemas.microsoft.com/office/drawing/2014/main" id="{A1074BB2-A88B-3479-3062-B28AADFD39EE}"/>
              </a:ext>
            </a:extLst>
          </p:cNvPr>
          <p:cNvSpPr txBox="1"/>
          <p:nvPr/>
        </p:nvSpPr>
        <p:spPr>
          <a:xfrm>
            <a:off x="2739357" y="4886892"/>
            <a:ext cx="2181225" cy="646331"/>
          </a:xfrm>
          <a:prstGeom prst="rect">
            <a:avLst/>
          </a:prstGeom>
          <a:noFill/>
        </p:spPr>
        <p:txBody>
          <a:bodyPr wrap="square">
            <a:spAutoFit/>
          </a:bodyPr>
          <a:lstStyle/>
          <a:p>
            <a:pPr algn="l"/>
            <a:r>
              <a:rPr lang="en-US" sz="900" b="0" i="0" dirty="0">
                <a:effectLst/>
                <a:latin typeface="Poppins" panose="00000500000000000000" pitchFamily="2" charset="0"/>
              </a:rPr>
              <a:t>Scale up your business with future-ready ML-powered applications integrated with AR/VR, image &amp; video analytics.</a:t>
            </a:r>
          </a:p>
        </p:txBody>
      </p:sp>
      <p:sp>
        <p:nvSpPr>
          <p:cNvPr id="21" name="Rectangle 20">
            <a:extLst>
              <a:ext uri="{FF2B5EF4-FFF2-40B4-BE49-F238E27FC236}">
                <a16:creationId xmlns:a16="http://schemas.microsoft.com/office/drawing/2014/main" id="{8653ECDD-8A23-2B65-31B0-D075308D39C9}"/>
              </a:ext>
            </a:extLst>
          </p:cNvPr>
          <p:cNvSpPr/>
          <p:nvPr/>
        </p:nvSpPr>
        <p:spPr>
          <a:xfrm>
            <a:off x="4998969" y="4013433"/>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631361BE-EB5B-69DC-91B1-85F98E63170B}"/>
              </a:ext>
            </a:extLst>
          </p:cNvPr>
          <p:cNvSpPr txBox="1"/>
          <p:nvPr/>
        </p:nvSpPr>
        <p:spPr>
          <a:xfrm>
            <a:off x="5056119" y="4867742"/>
            <a:ext cx="2181225" cy="646331"/>
          </a:xfrm>
          <a:prstGeom prst="rect">
            <a:avLst/>
          </a:prstGeom>
          <a:noFill/>
        </p:spPr>
        <p:txBody>
          <a:bodyPr wrap="square">
            <a:spAutoFit/>
          </a:bodyPr>
          <a:lstStyle/>
          <a:p>
            <a:pPr algn="l"/>
            <a:r>
              <a:rPr lang="en-US" sz="900" b="0" i="0" dirty="0">
                <a:effectLst/>
                <a:latin typeface="Poppins" panose="00000500000000000000" pitchFamily="2" charset="0"/>
              </a:rPr>
              <a:t>We help you build a secured decentralized solution for Smart Contracts, Crypto-token and NFT Marketplace.</a:t>
            </a:r>
          </a:p>
        </p:txBody>
      </p:sp>
      <p:sp>
        <p:nvSpPr>
          <p:cNvPr id="23" name="Rectangle 22">
            <a:extLst>
              <a:ext uri="{FF2B5EF4-FFF2-40B4-BE49-F238E27FC236}">
                <a16:creationId xmlns:a16="http://schemas.microsoft.com/office/drawing/2014/main" id="{7A393C31-B9FA-2F4B-7FFF-8B33E7871703}"/>
              </a:ext>
            </a:extLst>
          </p:cNvPr>
          <p:cNvSpPr/>
          <p:nvPr/>
        </p:nvSpPr>
        <p:spPr>
          <a:xfrm>
            <a:off x="7307342" y="398966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a:extLst>
              <a:ext uri="{FF2B5EF4-FFF2-40B4-BE49-F238E27FC236}">
                <a16:creationId xmlns:a16="http://schemas.microsoft.com/office/drawing/2014/main" id="{98451893-3CC8-839C-0B33-D9DB4510721A}"/>
              </a:ext>
            </a:extLst>
          </p:cNvPr>
          <p:cNvSpPr txBox="1"/>
          <p:nvPr/>
        </p:nvSpPr>
        <p:spPr>
          <a:xfrm>
            <a:off x="7364492" y="4823965"/>
            <a:ext cx="2145301" cy="784830"/>
          </a:xfrm>
          <a:prstGeom prst="rect">
            <a:avLst/>
          </a:prstGeom>
          <a:noFill/>
        </p:spPr>
        <p:txBody>
          <a:bodyPr wrap="square">
            <a:spAutoFit/>
          </a:bodyPr>
          <a:lstStyle/>
          <a:p>
            <a:pPr algn="l"/>
            <a:r>
              <a:rPr lang="en-US" sz="900" b="0" i="0" dirty="0">
                <a:effectLst/>
                <a:latin typeface="Poppins" panose="00000500000000000000" pitchFamily="2" charset="0"/>
              </a:rPr>
              <a:t>We specialize in DevOps managed services including CI/CD, Infrastructure Management, Cloud Managed Services, </a:t>
            </a:r>
            <a:r>
              <a:rPr lang="en-US" sz="900" b="0" i="0" dirty="0" err="1">
                <a:effectLst/>
                <a:latin typeface="Poppins" panose="00000500000000000000" pitchFamily="2" charset="0"/>
              </a:rPr>
              <a:t>DevSecOps</a:t>
            </a:r>
            <a:r>
              <a:rPr lang="en-US" sz="900" b="0" i="0" dirty="0">
                <a:effectLst/>
                <a:latin typeface="Poppins" panose="00000500000000000000" pitchFamily="2" charset="0"/>
              </a:rPr>
              <a:t>, and AI Ops</a:t>
            </a:r>
            <a:r>
              <a:rPr lang="en-US" sz="900" b="0" i="0" dirty="0">
                <a:solidFill>
                  <a:srgbClr val="000000"/>
                </a:solidFill>
                <a:effectLst/>
                <a:latin typeface="Poppins" panose="00000500000000000000" pitchFamily="2" charset="0"/>
              </a:rPr>
              <a:t>.</a:t>
            </a:r>
            <a:endParaRPr lang="en-US" sz="900" b="0" i="0" dirty="0">
              <a:effectLst/>
              <a:latin typeface="Poppins" panose="00000500000000000000" pitchFamily="2" charset="0"/>
            </a:endParaRPr>
          </a:p>
        </p:txBody>
      </p:sp>
      <p:sp>
        <p:nvSpPr>
          <p:cNvPr id="25" name="Rectangle 24">
            <a:extLst>
              <a:ext uri="{FF2B5EF4-FFF2-40B4-BE49-F238E27FC236}">
                <a16:creationId xmlns:a16="http://schemas.microsoft.com/office/drawing/2014/main" id="{0E2FE791-314F-0718-A543-D7F34DB6C2EE}"/>
              </a:ext>
            </a:extLst>
          </p:cNvPr>
          <p:cNvSpPr/>
          <p:nvPr/>
        </p:nvSpPr>
        <p:spPr>
          <a:xfrm>
            <a:off x="9632493" y="397428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a:extLst>
              <a:ext uri="{FF2B5EF4-FFF2-40B4-BE49-F238E27FC236}">
                <a16:creationId xmlns:a16="http://schemas.microsoft.com/office/drawing/2014/main" id="{C34C0EAC-BCE2-DEC0-ABB3-170FF8897EBC}"/>
              </a:ext>
            </a:extLst>
          </p:cNvPr>
          <p:cNvSpPr txBox="1"/>
          <p:nvPr/>
        </p:nvSpPr>
        <p:spPr>
          <a:xfrm>
            <a:off x="9689644" y="4821920"/>
            <a:ext cx="2120134" cy="784830"/>
          </a:xfrm>
          <a:prstGeom prst="rect">
            <a:avLst/>
          </a:prstGeom>
          <a:noFill/>
        </p:spPr>
        <p:txBody>
          <a:bodyPr wrap="square">
            <a:spAutoFit/>
          </a:bodyPr>
          <a:lstStyle/>
          <a:p>
            <a:pPr algn="l"/>
            <a:r>
              <a:rPr lang="en-US" sz="900" b="0" i="0" dirty="0">
                <a:effectLst/>
                <a:latin typeface="Poppins" panose="00000500000000000000" pitchFamily="2" charset="0"/>
              </a:rPr>
              <a:t>Uncover hidden stories in data and turn it into maximized revenue opportunities using qualitative and quantitative data processing techniques.</a:t>
            </a:r>
          </a:p>
        </p:txBody>
      </p:sp>
      <p:pic>
        <p:nvPicPr>
          <p:cNvPr id="27" name="Graphic 26">
            <a:extLst>
              <a:ext uri="{FF2B5EF4-FFF2-40B4-BE49-F238E27FC236}">
                <a16:creationId xmlns:a16="http://schemas.microsoft.com/office/drawing/2014/main" id="{7201E964-313E-6313-EDD5-AD5AF1293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843" y="4129089"/>
            <a:ext cx="416829" cy="416829"/>
          </a:xfrm>
          <a:prstGeom prst="rect">
            <a:avLst/>
          </a:prstGeom>
        </p:spPr>
      </p:pic>
      <p:sp>
        <p:nvSpPr>
          <p:cNvPr id="28" name="TextBox 27">
            <a:extLst>
              <a:ext uri="{FF2B5EF4-FFF2-40B4-BE49-F238E27FC236}">
                <a16:creationId xmlns:a16="http://schemas.microsoft.com/office/drawing/2014/main" id="{0C3AD99F-1FD6-4191-DAB6-75A5E947B7D6}"/>
              </a:ext>
            </a:extLst>
          </p:cNvPr>
          <p:cNvSpPr txBox="1"/>
          <p:nvPr/>
        </p:nvSpPr>
        <p:spPr>
          <a:xfrm>
            <a:off x="428613" y="4578077"/>
            <a:ext cx="1833571" cy="276999"/>
          </a:xfrm>
          <a:prstGeom prst="rect">
            <a:avLst/>
          </a:prstGeom>
          <a:noFill/>
        </p:spPr>
        <p:txBody>
          <a:bodyPr wrap="square">
            <a:spAutoFit/>
          </a:bodyPr>
          <a:lstStyle/>
          <a:p>
            <a:pPr algn="l"/>
            <a:r>
              <a:rPr lang="en-US" sz="1200" b="1" i="0" dirty="0">
                <a:effectLst/>
                <a:latin typeface="Poppins" panose="00000500000000000000" pitchFamily="2" charset="0"/>
              </a:rPr>
              <a:t>Artificial Intelligence</a:t>
            </a:r>
          </a:p>
        </p:txBody>
      </p:sp>
      <p:sp>
        <p:nvSpPr>
          <p:cNvPr id="29" name="TextBox 28">
            <a:extLst>
              <a:ext uri="{FF2B5EF4-FFF2-40B4-BE49-F238E27FC236}">
                <a16:creationId xmlns:a16="http://schemas.microsoft.com/office/drawing/2014/main" id="{184EB511-7751-6F85-B5A6-30668C304EED}"/>
              </a:ext>
            </a:extLst>
          </p:cNvPr>
          <p:cNvSpPr txBox="1"/>
          <p:nvPr/>
        </p:nvSpPr>
        <p:spPr>
          <a:xfrm>
            <a:off x="2728911" y="4592359"/>
            <a:ext cx="1833571" cy="276999"/>
          </a:xfrm>
          <a:prstGeom prst="rect">
            <a:avLst/>
          </a:prstGeom>
          <a:noFill/>
        </p:spPr>
        <p:txBody>
          <a:bodyPr wrap="square">
            <a:spAutoFit/>
          </a:bodyPr>
          <a:lstStyle/>
          <a:p>
            <a:pPr algn="l"/>
            <a:r>
              <a:rPr lang="en-US" sz="1200" b="1" i="0" dirty="0">
                <a:effectLst/>
                <a:latin typeface="Poppins" panose="00000500000000000000" pitchFamily="2" charset="0"/>
              </a:rPr>
              <a:t>Machine Learning</a:t>
            </a:r>
          </a:p>
        </p:txBody>
      </p:sp>
      <p:pic>
        <p:nvPicPr>
          <p:cNvPr id="30" name="Graphic 29">
            <a:extLst>
              <a:ext uri="{FF2B5EF4-FFF2-40B4-BE49-F238E27FC236}">
                <a16:creationId xmlns:a16="http://schemas.microsoft.com/office/drawing/2014/main" id="{842AFC2F-9AD3-D52D-87D8-4355FF9149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2550" y="4100576"/>
            <a:ext cx="462716" cy="454454"/>
          </a:xfrm>
          <a:prstGeom prst="rect">
            <a:avLst/>
          </a:prstGeom>
        </p:spPr>
      </p:pic>
      <p:sp>
        <p:nvSpPr>
          <p:cNvPr id="31" name="TextBox 30">
            <a:extLst>
              <a:ext uri="{FF2B5EF4-FFF2-40B4-BE49-F238E27FC236}">
                <a16:creationId xmlns:a16="http://schemas.microsoft.com/office/drawing/2014/main" id="{69BE9402-CDDA-9F5B-003C-6BC31B2040B1}"/>
              </a:ext>
            </a:extLst>
          </p:cNvPr>
          <p:cNvSpPr txBox="1"/>
          <p:nvPr/>
        </p:nvSpPr>
        <p:spPr>
          <a:xfrm>
            <a:off x="5057777" y="4601879"/>
            <a:ext cx="1152523" cy="276999"/>
          </a:xfrm>
          <a:prstGeom prst="rect">
            <a:avLst/>
          </a:prstGeom>
          <a:noFill/>
        </p:spPr>
        <p:txBody>
          <a:bodyPr wrap="square">
            <a:spAutoFit/>
          </a:bodyPr>
          <a:lstStyle/>
          <a:p>
            <a:pPr algn="l"/>
            <a:r>
              <a:rPr lang="en-IN" sz="1200" b="1" i="0" dirty="0">
                <a:effectLst/>
                <a:latin typeface="Poppins" panose="00000500000000000000" pitchFamily="2" charset="0"/>
              </a:rPr>
              <a:t>Blockchain</a:t>
            </a:r>
          </a:p>
        </p:txBody>
      </p:sp>
      <p:sp>
        <p:nvSpPr>
          <p:cNvPr id="32" name="TextBox 31">
            <a:extLst>
              <a:ext uri="{FF2B5EF4-FFF2-40B4-BE49-F238E27FC236}">
                <a16:creationId xmlns:a16="http://schemas.microsoft.com/office/drawing/2014/main" id="{FB8BD14E-3EF7-A191-7025-2E193389BAC4}"/>
              </a:ext>
            </a:extLst>
          </p:cNvPr>
          <p:cNvSpPr txBox="1"/>
          <p:nvPr/>
        </p:nvSpPr>
        <p:spPr>
          <a:xfrm>
            <a:off x="7426196" y="4609893"/>
            <a:ext cx="870585" cy="276999"/>
          </a:xfrm>
          <a:prstGeom prst="rect">
            <a:avLst/>
          </a:prstGeom>
          <a:noFill/>
        </p:spPr>
        <p:txBody>
          <a:bodyPr wrap="square">
            <a:spAutoFit/>
          </a:bodyPr>
          <a:lstStyle/>
          <a:p>
            <a:r>
              <a:rPr lang="en-IN" sz="1200" b="1" i="0" dirty="0">
                <a:effectLst/>
                <a:latin typeface="Poppins" panose="00000500000000000000" pitchFamily="2" charset="0"/>
              </a:rPr>
              <a:t>DevOps</a:t>
            </a:r>
            <a:endParaRPr lang="en-IN" sz="1200" dirty="0"/>
          </a:p>
        </p:txBody>
      </p:sp>
      <p:pic>
        <p:nvPicPr>
          <p:cNvPr id="33" name="Graphic 32">
            <a:extLst>
              <a:ext uri="{FF2B5EF4-FFF2-40B4-BE49-F238E27FC236}">
                <a16:creationId xmlns:a16="http://schemas.microsoft.com/office/drawing/2014/main" id="{59CDCD26-D0DC-2767-E04E-17116DCF9C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6174" y="4116843"/>
            <a:ext cx="429075" cy="429075"/>
          </a:xfrm>
          <a:prstGeom prst="rect">
            <a:avLst/>
          </a:prstGeom>
        </p:spPr>
      </p:pic>
      <p:sp>
        <p:nvSpPr>
          <p:cNvPr id="34" name="TextBox 33">
            <a:extLst>
              <a:ext uri="{FF2B5EF4-FFF2-40B4-BE49-F238E27FC236}">
                <a16:creationId xmlns:a16="http://schemas.microsoft.com/office/drawing/2014/main" id="{74773F25-F5F0-C80C-9A32-2AECF6662B02}"/>
              </a:ext>
            </a:extLst>
          </p:cNvPr>
          <p:cNvSpPr txBox="1"/>
          <p:nvPr/>
        </p:nvSpPr>
        <p:spPr>
          <a:xfrm>
            <a:off x="9677400" y="4596884"/>
            <a:ext cx="1724025" cy="276999"/>
          </a:xfrm>
          <a:prstGeom prst="rect">
            <a:avLst/>
          </a:prstGeom>
          <a:noFill/>
        </p:spPr>
        <p:txBody>
          <a:bodyPr wrap="square">
            <a:spAutoFit/>
          </a:bodyPr>
          <a:lstStyle/>
          <a:p>
            <a:pPr algn="l"/>
            <a:r>
              <a:rPr lang="en-IN" sz="1200" b="1" i="0" dirty="0">
                <a:effectLst/>
                <a:latin typeface="Poppins" panose="00000500000000000000" pitchFamily="2" charset="0"/>
              </a:rPr>
              <a:t>Data Science</a:t>
            </a:r>
          </a:p>
        </p:txBody>
      </p:sp>
      <p:pic>
        <p:nvPicPr>
          <p:cNvPr id="35" name="Graphic 34">
            <a:extLst>
              <a:ext uri="{FF2B5EF4-FFF2-40B4-BE49-F238E27FC236}">
                <a16:creationId xmlns:a16="http://schemas.microsoft.com/office/drawing/2014/main" id="{BEFD9137-5D5E-2C30-6C7C-8341B17D3C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2175" y="4114800"/>
            <a:ext cx="431118" cy="431118"/>
          </a:xfrm>
          <a:prstGeom prst="rect">
            <a:avLst/>
          </a:prstGeom>
        </p:spPr>
      </p:pic>
      <p:pic>
        <p:nvPicPr>
          <p:cNvPr id="36" name="Picture 35">
            <a:extLst>
              <a:ext uri="{FF2B5EF4-FFF2-40B4-BE49-F238E27FC236}">
                <a16:creationId xmlns:a16="http://schemas.microsoft.com/office/drawing/2014/main" id="{6BD2688C-9441-4062-1C13-9B344641BD5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31236" y="5813661"/>
            <a:ext cx="7878449" cy="925765"/>
          </a:xfrm>
          <a:prstGeom prst="rect">
            <a:avLst/>
          </a:prstGeom>
        </p:spPr>
      </p:pic>
    </p:spTree>
    <p:extLst>
      <p:ext uri="{BB962C8B-B14F-4D97-AF65-F5344CB8AC3E}">
        <p14:creationId xmlns:p14="http://schemas.microsoft.com/office/powerpoint/2010/main" val="420182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EFA8-EEA8-6D25-C319-1B289FD19AA1}"/>
              </a:ext>
            </a:extLst>
          </p:cNvPr>
          <p:cNvSpPr>
            <a:spLocks noGrp="1"/>
          </p:cNvSpPr>
          <p:nvPr>
            <p:ph type="title"/>
          </p:nvPr>
        </p:nvSpPr>
        <p:spPr>
          <a:xfrm>
            <a:off x="685801" y="609600"/>
            <a:ext cx="10877841" cy="1456267"/>
          </a:xfrm>
        </p:spPr>
        <p:txBody>
          <a:bodyPr>
            <a:normAutofit/>
          </a:bodyPr>
          <a:lstStyle/>
          <a:p>
            <a:r>
              <a:rPr lang="en-IN" sz="5400" dirty="0" err="1"/>
              <a:t>MoogleLABS</a:t>
            </a:r>
            <a:r>
              <a:rPr lang="en-IN" sz="5400" dirty="0"/>
              <a:t> Blockchain Services</a:t>
            </a:r>
          </a:p>
        </p:txBody>
      </p:sp>
      <p:pic>
        <p:nvPicPr>
          <p:cNvPr id="7" name="Picture 6">
            <a:extLst>
              <a:ext uri="{FF2B5EF4-FFF2-40B4-BE49-F238E27FC236}">
                <a16:creationId xmlns:a16="http://schemas.microsoft.com/office/drawing/2014/main" id="{31E92FB1-D9F6-788B-1853-FE7F9ABAAFB1}"/>
              </a:ext>
            </a:extLst>
          </p:cNvPr>
          <p:cNvPicPr>
            <a:picLocks noChangeAspect="1"/>
          </p:cNvPicPr>
          <p:nvPr/>
        </p:nvPicPr>
        <p:blipFill>
          <a:blip r:embed="rId2"/>
          <a:stretch>
            <a:fillRect/>
          </a:stretch>
        </p:blipFill>
        <p:spPr>
          <a:xfrm>
            <a:off x="10072021" y="236746"/>
            <a:ext cx="1948716" cy="372854"/>
          </a:xfrm>
          <a:prstGeom prst="rect">
            <a:avLst/>
          </a:prstGeom>
        </p:spPr>
      </p:pic>
      <p:sp>
        <p:nvSpPr>
          <p:cNvPr id="4" name="TextBox 3">
            <a:extLst>
              <a:ext uri="{FF2B5EF4-FFF2-40B4-BE49-F238E27FC236}">
                <a16:creationId xmlns:a16="http://schemas.microsoft.com/office/drawing/2014/main" id="{B68E924E-D997-06BB-6D6E-596DBF70F298}"/>
              </a:ext>
            </a:extLst>
          </p:cNvPr>
          <p:cNvSpPr txBox="1"/>
          <p:nvPr/>
        </p:nvSpPr>
        <p:spPr>
          <a:xfrm>
            <a:off x="1069145" y="2461844"/>
            <a:ext cx="9326880"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sz="2400" dirty="0"/>
              <a:t>Non-Fungible Token (NFT) Development</a:t>
            </a:r>
          </a:p>
          <a:p>
            <a:pPr marL="285750" indent="-285750">
              <a:lnSpc>
                <a:spcPct val="150000"/>
              </a:lnSpc>
              <a:buFont typeface="Arial" panose="020B0604020202020204" pitchFamily="34" charset="0"/>
              <a:buChar char="•"/>
            </a:pPr>
            <a:r>
              <a:rPr lang="en-IN" sz="2400" dirty="0"/>
              <a:t>Token Development Application</a:t>
            </a:r>
          </a:p>
          <a:p>
            <a:pPr marL="285750" indent="-285750">
              <a:lnSpc>
                <a:spcPct val="150000"/>
              </a:lnSpc>
              <a:buFont typeface="Arial" panose="020B0604020202020204" pitchFamily="34" charset="0"/>
              <a:buChar char="•"/>
            </a:pPr>
            <a:r>
              <a:rPr lang="en-IN" sz="2400" dirty="0"/>
              <a:t>Cloud Blockchain Development</a:t>
            </a:r>
          </a:p>
          <a:p>
            <a:pPr marL="285750" indent="-285750">
              <a:lnSpc>
                <a:spcPct val="150000"/>
              </a:lnSpc>
              <a:buFont typeface="Arial" panose="020B0604020202020204" pitchFamily="34" charset="0"/>
              <a:buChar char="•"/>
            </a:pPr>
            <a:r>
              <a:rPr lang="en-IN" sz="2400" dirty="0"/>
              <a:t>Crypto Exchange</a:t>
            </a:r>
          </a:p>
          <a:p>
            <a:pPr marL="285750" indent="-285750">
              <a:lnSpc>
                <a:spcPct val="150000"/>
              </a:lnSpc>
              <a:buFont typeface="Arial" panose="020B0604020202020204" pitchFamily="34" charset="0"/>
              <a:buChar char="•"/>
            </a:pPr>
            <a:r>
              <a:rPr lang="en-IN" sz="2400" dirty="0"/>
              <a:t>Cryptocurrency Wallet Development</a:t>
            </a:r>
          </a:p>
          <a:p>
            <a:pPr marL="285750" indent="-285750">
              <a:lnSpc>
                <a:spcPct val="150000"/>
              </a:lnSpc>
              <a:buFont typeface="Arial" panose="020B0604020202020204" pitchFamily="34" charset="0"/>
              <a:buChar char="•"/>
            </a:pPr>
            <a:r>
              <a:rPr lang="en-IN" sz="2400" dirty="0"/>
              <a:t>Smart Contracts Development</a:t>
            </a:r>
          </a:p>
          <a:p>
            <a:endParaRPr lang="en-IN" dirty="0"/>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160830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DDD2-CF2C-D151-F5CB-BA0D8F010EB4}"/>
              </a:ext>
            </a:extLst>
          </p:cNvPr>
          <p:cNvSpPr>
            <a:spLocks noGrp="1"/>
          </p:cNvSpPr>
          <p:nvPr>
            <p:ph type="title"/>
          </p:nvPr>
        </p:nvSpPr>
        <p:spPr>
          <a:xfrm>
            <a:off x="685800" y="236746"/>
            <a:ext cx="8078372" cy="951914"/>
          </a:xfrm>
          <a:effectLst>
            <a:innerShdw blurRad="63500" dist="50800" dir="13500000">
              <a:prstClr val="black">
                <a:alpha val="50000"/>
              </a:prstClr>
            </a:innerShdw>
          </a:effectLst>
        </p:spPr>
        <p:txBody>
          <a:bodyPr/>
          <a:lstStyle/>
          <a:p>
            <a:r>
              <a:rPr lang="en-IN" b="1" dirty="0"/>
              <a:t>Overview</a:t>
            </a:r>
          </a:p>
        </p:txBody>
      </p:sp>
      <p:sp>
        <p:nvSpPr>
          <p:cNvPr id="14" name="Content Placeholder 13">
            <a:extLst>
              <a:ext uri="{FF2B5EF4-FFF2-40B4-BE49-F238E27FC236}">
                <a16:creationId xmlns:a16="http://schemas.microsoft.com/office/drawing/2014/main" id="{23898A83-1F0B-8F0A-A971-4D5E73A1C703}"/>
              </a:ext>
            </a:extLst>
          </p:cNvPr>
          <p:cNvSpPr>
            <a:spLocks noGrp="1"/>
          </p:cNvSpPr>
          <p:nvPr>
            <p:ph idx="1"/>
          </p:nvPr>
        </p:nvSpPr>
        <p:spPr>
          <a:xfrm>
            <a:off x="685801" y="1209823"/>
            <a:ext cx="11334936" cy="5542670"/>
          </a:xfrm>
        </p:spPr>
        <p:txBody>
          <a:bodyPr>
            <a:normAutofit/>
          </a:bodyPr>
          <a:lstStyle/>
          <a:p>
            <a:pPr marL="342900" indent="-342900">
              <a:buFont typeface="+mj-lt"/>
              <a:buAutoNum type="arabicPeriod"/>
            </a:pPr>
            <a:r>
              <a:rPr lang="en-IN" sz="2000" dirty="0"/>
              <a:t>What is Blockchain and how the data is stored in blockchain?</a:t>
            </a:r>
          </a:p>
          <a:p>
            <a:pPr marL="342900" indent="-342900">
              <a:buFont typeface="+mj-lt"/>
              <a:buAutoNum type="arabicPeriod"/>
            </a:pPr>
            <a:r>
              <a:rPr lang="en-IN" sz="2000" dirty="0"/>
              <a:t>What is Supply Chain Management and </a:t>
            </a:r>
            <a:r>
              <a:rPr lang="en-US" sz="2000" dirty="0"/>
              <a:t>How a supply chain system works</a:t>
            </a:r>
            <a:endParaRPr lang="en-IN" sz="2000" dirty="0"/>
          </a:p>
          <a:p>
            <a:pPr marL="342900" indent="-342900">
              <a:buFont typeface="+mj-lt"/>
              <a:buAutoNum type="arabicPeriod"/>
            </a:pPr>
            <a:r>
              <a:rPr lang="en-IN" sz="2000" dirty="0"/>
              <a:t>Role of blockchain </a:t>
            </a:r>
            <a:r>
              <a:rPr lang="en-US" sz="2000" dirty="0"/>
              <a:t>for supply chain management</a:t>
            </a:r>
          </a:p>
          <a:p>
            <a:pPr marL="857250" lvl="1" indent="-400050">
              <a:buFont typeface="+mj-lt"/>
              <a:buAutoNum type="romanUcPeriod"/>
            </a:pPr>
            <a:r>
              <a:rPr lang="en-US" sz="2000" dirty="0"/>
              <a:t>How Blockchain will transform the supply chain industry?</a:t>
            </a:r>
          </a:p>
          <a:p>
            <a:pPr marL="857250" lvl="1" indent="-400050">
              <a:buFont typeface="+mj-lt"/>
              <a:buAutoNum type="romanUcPeriod"/>
            </a:pPr>
            <a:r>
              <a:rPr lang="en-US" sz="2000" dirty="0"/>
              <a:t>Application Architecture with Blockchain and Supply chain management</a:t>
            </a:r>
          </a:p>
          <a:p>
            <a:pPr marL="857250" lvl="1" indent="-400050">
              <a:buFont typeface="+mj-lt"/>
              <a:buAutoNum type="romanUcPeriod"/>
            </a:pPr>
            <a:r>
              <a:rPr lang="en-US" sz="2000" dirty="0"/>
              <a:t>Advantages of Blockchain in Supply chain</a:t>
            </a:r>
          </a:p>
          <a:p>
            <a:pPr marL="857250" lvl="1" indent="-400050">
              <a:buFont typeface="+mj-lt"/>
              <a:buAutoNum type="romanUcPeriod"/>
            </a:pPr>
            <a:r>
              <a:rPr lang="en-US" sz="2000" dirty="0"/>
              <a:t>Current Challenges of blockchain with Supply chain </a:t>
            </a:r>
          </a:p>
          <a:p>
            <a:pPr marL="857250" lvl="1" indent="-400050">
              <a:buFont typeface="+mj-lt"/>
              <a:buAutoNum type="romanUcPeriod"/>
            </a:pPr>
            <a:r>
              <a:rPr lang="en-IN" sz="2000" dirty="0"/>
              <a:t>Supply Chain Management  - Conventional vs. Blockchain Systems</a:t>
            </a:r>
          </a:p>
          <a:p>
            <a:pPr marL="857250" lvl="1" indent="-400050">
              <a:buFont typeface="+mj-lt"/>
              <a:buAutoNum type="romanUcPeriod"/>
            </a:pPr>
            <a:r>
              <a:rPr lang="en-IN" sz="2000" dirty="0"/>
              <a:t>Useful GITHUB References</a:t>
            </a:r>
          </a:p>
          <a:p>
            <a:endParaRPr lang="en-IN" dirty="0"/>
          </a:p>
        </p:txBody>
      </p:sp>
      <p:sp>
        <p:nvSpPr>
          <p:cNvPr id="13" name="Title 1">
            <a:extLst>
              <a:ext uri="{FF2B5EF4-FFF2-40B4-BE49-F238E27FC236}">
                <a16:creationId xmlns:a16="http://schemas.microsoft.com/office/drawing/2014/main" id="{B5590366-B7E7-C6AC-9969-366D9418C515}"/>
              </a:ext>
            </a:extLst>
          </p:cNvPr>
          <p:cNvSpPr txBox="1">
            <a:spLocks/>
          </p:cNvSpPr>
          <p:nvPr/>
        </p:nvSpPr>
        <p:spPr>
          <a:xfrm>
            <a:off x="685800" y="1901484"/>
            <a:ext cx="10131425" cy="4611858"/>
          </a:xfrm>
          <a:prstGeom prst="rect">
            <a:avLst/>
          </a:prstGeom>
          <a:effectLst>
            <a:innerShdw blurRad="63500" dist="50800" dir="13500000">
              <a:prstClr val="black">
                <a:alpha val="50000"/>
              </a:prstClr>
            </a:innerShdw>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dirty="0"/>
          </a:p>
        </p:txBody>
      </p:sp>
      <p:pic>
        <p:nvPicPr>
          <p:cNvPr id="18" name="Picture 17">
            <a:extLst>
              <a:ext uri="{FF2B5EF4-FFF2-40B4-BE49-F238E27FC236}">
                <a16:creationId xmlns:a16="http://schemas.microsoft.com/office/drawing/2014/main" id="{6993F669-FDBA-1B34-525D-5E4B500B2F41}"/>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232132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5803-B515-3DF9-793F-57E11C40F77C}"/>
              </a:ext>
            </a:extLst>
          </p:cNvPr>
          <p:cNvSpPr>
            <a:spLocks noGrp="1"/>
          </p:cNvSpPr>
          <p:nvPr>
            <p:ph type="title"/>
          </p:nvPr>
        </p:nvSpPr>
        <p:spPr>
          <a:xfrm>
            <a:off x="685800" y="1227069"/>
            <a:ext cx="5307037" cy="842920"/>
          </a:xfrm>
        </p:spPr>
        <p:txBody>
          <a:bodyPr>
            <a:normAutofit fontScale="90000"/>
          </a:bodyPr>
          <a:lstStyle/>
          <a:p>
            <a:br>
              <a:rPr lang="en-IN" sz="2600" dirty="0"/>
            </a:br>
            <a:br>
              <a:rPr lang="en-IN" sz="2600" dirty="0"/>
            </a:br>
            <a:br>
              <a:rPr lang="en-IN" sz="2600" dirty="0"/>
            </a:br>
            <a:r>
              <a:rPr lang="en-IN" sz="2600" dirty="0"/>
              <a:t>What is blockchain and how the data is stored in blockchain?</a:t>
            </a:r>
            <a:br>
              <a:rPr lang="en-IN" sz="2600" dirty="0"/>
            </a:br>
            <a:endParaRPr lang="en-IN" sz="2600" dirty="0"/>
          </a:p>
        </p:txBody>
      </p:sp>
      <p:pic>
        <p:nvPicPr>
          <p:cNvPr id="10" name="Content Placeholder 9">
            <a:extLst>
              <a:ext uri="{FF2B5EF4-FFF2-40B4-BE49-F238E27FC236}">
                <a16:creationId xmlns:a16="http://schemas.microsoft.com/office/drawing/2014/main" id="{4FA2E3B7-D978-9EE0-D68F-99CE01EEDC63}"/>
              </a:ext>
            </a:extLst>
          </p:cNvPr>
          <p:cNvPicPr>
            <a:picLocks noGrp="1" noChangeAspect="1"/>
          </p:cNvPicPr>
          <p:nvPr>
            <p:ph idx="1"/>
          </p:nvPr>
        </p:nvPicPr>
        <p:blipFill>
          <a:blip r:embed="rId2"/>
          <a:stretch>
            <a:fillRect/>
          </a:stretch>
        </p:blipFill>
        <p:spPr>
          <a:xfrm>
            <a:off x="6837921" y="1028824"/>
            <a:ext cx="5021262" cy="5021262"/>
          </a:xfrm>
        </p:spPr>
      </p:pic>
      <p:sp>
        <p:nvSpPr>
          <p:cNvPr id="8" name="Text Placeholder 7">
            <a:extLst>
              <a:ext uri="{FF2B5EF4-FFF2-40B4-BE49-F238E27FC236}">
                <a16:creationId xmlns:a16="http://schemas.microsoft.com/office/drawing/2014/main" id="{AEAF827B-40AF-DBA5-D1E2-635A1CF38304}"/>
              </a:ext>
            </a:extLst>
          </p:cNvPr>
          <p:cNvSpPr>
            <a:spLocks noGrp="1"/>
          </p:cNvSpPr>
          <p:nvPr>
            <p:ph type="body" sz="half" idx="2"/>
          </p:nvPr>
        </p:nvSpPr>
        <p:spPr>
          <a:xfrm>
            <a:off x="685800" y="2109952"/>
            <a:ext cx="5855677" cy="3966637"/>
          </a:xfrm>
        </p:spPr>
        <p:txBody>
          <a:bodyPr>
            <a:normAutofit fontScale="92500" lnSpcReduction="20000"/>
          </a:bodyPr>
          <a:lstStyle/>
          <a:p>
            <a:r>
              <a:rPr lang="en-US" sz="1900" dirty="0"/>
              <a:t>Blockchain, the digital record-keeping technology behind Bitcoin and other cryptocurrency networks, is a potential game changer in the financial world. But another area where it holds great promise is supply chain management. Blockchain can greatly improve supply chains by enabling faster and more cost-efficient delivery of products, enhancing products’ traceability, improving coordination between partners, and aiding access to financing.</a:t>
            </a:r>
          </a:p>
          <a:p>
            <a:pPr marL="285750" indent="-285750">
              <a:buFont typeface="Arial" panose="020B0604020202020204" pitchFamily="34" charset="0"/>
              <a:buChar char="•"/>
            </a:pPr>
            <a:r>
              <a:rPr lang="en-US" sz="1900" dirty="0"/>
              <a:t>As new data comes in, it is entered into a fresh block. Once the block is filled with data, it is chained onto the previous block, which makes the data chained together in chronological order.</a:t>
            </a:r>
          </a:p>
          <a:p>
            <a:pPr marL="285750" indent="-285750">
              <a:buFont typeface="Arial" panose="020B0604020202020204" pitchFamily="34" charset="0"/>
              <a:buChar char="•"/>
            </a:pPr>
            <a:r>
              <a:rPr lang="en-US" sz="1900" dirty="0"/>
              <a:t>Blockchains are best known for their crucial role in cryptocurrency systems, such as Bitcoin, for maintaining a secure and decentralized record of transactions.</a:t>
            </a:r>
            <a:endParaRPr lang="en-IN" sz="1900" dirty="0"/>
          </a:p>
          <a:p>
            <a:endParaRPr lang="en-IN" dirty="0"/>
          </a:p>
        </p:txBody>
      </p:sp>
      <p:pic>
        <p:nvPicPr>
          <p:cNvPr id="5" name="Picture 4">
            <a:extLst>
              <a:ext uri="{FF2B5EF4-FFF2-40B4-BE49-F238E27FC236}">
                <a16:creationId xmlns:a16="http://schemas.microsoft.com/office/drawing/2014/main" id="{D8B01EC5-1271-D0E3-CAD4-B012DC25E38A}"/>
              </a:ext>
            </a:extLst>
          </p:cNvPr>
          <p:cNvPicPr>
            <a:picLocks noChangeAspect="1"/>
          </p:cNvPicPr>
          <p:nvPr/>
        </p:nvPicPr>
        <p:blipFill>
          <a:blip r:embed="rId3"/>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334180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2C7E28-A498-CFF4-B668-3251C7CAAC73}"/>
              </a:ext>
            </a:extLst>
          </p:cNvPr>
          <p:cNvSpPr>
            <a:spLocks noGrp="1"/>
          </p:cNvSpPr>
          <p:nvPr>
            <p:ph type="title"/>
          </p:nvPr>
        </p:nvSpPr>
        <p:spPr>
          <a:xfrm>
            <a:off x="134264" y="249578"/>
            <a:ext cx="6010422" cy="470094"/>
          </a:xfrm>
        </p:spPr>
        <p:txBody>
          <a:bodyPr/>
          <a:lstStyle/>
          <a:p>
            <a:r>
              <a:rPr lang="en-IN" b="1" dirty="0"/>
              <a:t>Supply Chain Management</a:t>
            </a:r>
          </a:p>
        </p:txBody>
      </p:sp>
      <p:pic>
        <p:nvPicPr>
          <p:cNvPr id="26" name="Content Placeholder 25">
            <a:extLst>
              <a:ext uri="{FF2B5EF4-FFF2-40B4-BE49-F238E27FC236}">
                <a16:creationId xmlns:a16="http://schemas.microsoft.com/office/drawing/2014/main" id="{A69C956E-7541-97E5-1F44-1518805B154F}"/>
              </a:ext>
            </a:extLst>
          </p:cNvPr>
          <p:cNvPicPr>
            <a:picLocks noGrp="1" noChangeAspect="1"/>
          </p:cNvPicPr>
          <p:nvPr>
            <p:ph idx="1"/>
          </p:nvPr>
        </p:nvPicPr>
        <p:blipFill>
          <a:blip r:embed="rId2"/>
          <a:stretch>
            <a:fillRect/>
          </a:stretch>
        </p:blipFill>
        <p:spPr>
          <a:xfrm>
            <a:off x="6899510" y="838200"/>
            <a:ext cx="5179946" cy="5078506"/>
          </a:xfrm>
        </p:spPr>
      </p:pic>
      <p:sp>
        <p:nvSpPr>
          <p:cNvPr id="24" name="Text Placeholder 23">
            <a:extLst>
              <a:ext uri="{FF2B5EF4-FFF2-40B4-BE49-F238E27FC236}">
                <a16:creationId xmlns:a16="http://schemas.microsoft.com/office/drawing/2014/main" id="{9017CD61-D476-3A8A-16B5-A175F6B133E4}"/>
              </a:ext>
            </a:extLst>
          </p:cNvPr>
          <p:cNvSpPr>
            <a:spLocks noGrp="1"/>
          </p:cNvSpPr>
          <p:nvPr>
            <p:ph type="body" sz="half" idx="2"/>
          </p:nvPr>
        </p:nvSpPr>
        <p:spPr>
          <a:xfrm>
            <a:off x="134264" y="747808"/>
            <a:ext cx="6765246" cy="6166464"/>
          </a:xfrm>
        </p:spPr>
        <p:txBody>
          <a:bodyPr>
            <a:normAutofit fontScale="85000" lnSpcReduction="20000"/>
          </a:bodyPr>
          <a:lstStyle/>
          <a:p>
            <a:r>
              <a:rPr lang="en-US" sz="2100" dirty="0"/>
              <a:t>Supply chain management (SCM) is the broad range of activities required to plan, control, and execute from materials to production for delivery in potentially the most economical way.</a:t>
            </a:r>
          </a:p>
          <a:p>
            <a:endParaRPr lang="en-US" dirty="0"/>
          </a:p>
          <a:p>
            <a:pPr algn="l"/>
            <a:r>
              <a:rPr lang="en-US" sz="1800" b="1" u="sng" dirty="0"/>
              <a:t>The supply chain management process is made up of four important parts:</a:t>
            </a:r>
          </a:p>
          <a:p>
            <a:pPr marL="342900" indent="-342900" algn="l">
              <a:lnSpc>
                <a:spcPct val="110000"/>
              </a:lnSpc>
              <a:buFont typeface="+mj-lt"/>
              <a:buAutoNum type="arabicPeriod"/>
            </a:pPr>
            <a:r>
              <a:rPr lang="en-IN" sz="1800" dirty="0"/>
              <a:t>Demand Management</a:t>
            </a:r>
          </a:p>
          <a:p>
            <a:pPr marL="342900" indent="-342900" algn="l">
              <a:lnSpc>
                <a:spcPct val="110000"/>
              </a:lnSpc>
              <a:buFont typeface="+mj-lt"/>
              <a:buAutoNum type="arabicPeriod"/>
            </a:pPr>
            <a:r>
              <a:rPr lang="en-IN" sz="1800" dirty="0"/>
              <a:t> Supply management</a:t>
            </a:r>
          </a:p>
          <a:p>
            <a:pPr marL="342900" indent="-342900" algn="l">
              <a:lnSpc>
                <a:spcPct val="110000"/>
              </a:lnSpc>
              <a:buFont typeface="+mj-lt"/>
              <a:buAutoNum type="arabicPeriod"/>
            </a:pPr>
            <a:r>
              <a:rPr lang="en-IN" sz="1800" dirty="0"/>
              <a:t> Sales and operations planning</a:t>
            </a:r>
          </a:p>
          <a:p>
            <a:pPr marL="342900" indent="-342900" algn="l">
              <a:lnSpc>
                <a:spcPct val="110000"/>
              </a:lnSpc>
              <a:buFont typeface="+mj-lt"/>
              <a:buAutoNum type="arabicPeriod"/>
            </a:pPr>
            <a:r>
              <a:rPr lang="en-IN" sz="1800" dirty="0"/>
              <a:t> Product Management</a:t>
            </a:r>
          </a:p>
          <a:p>
            <a:pPr algn="l">
              <a:lnSpc>
                <a:spcPct val="110000"/>
              </a:lnSpc>
            </a:pPr>
            <a:endParaRPr lang="en-IN" sz="1800" dirty="0"/>
          </a:p>
          <a:p>
            <a:r>
              <a:rPr lang="en-US" sz="1800" b="1" u="sng" dirty="0"/>
              <a:t>There are a number of benefits of Supply Chain Management:</a:t>
            </a:r>
          </a:p>
          <a:p>
            <a:pPr marL="342900" indent="-342900">
              <a:lnSpc>
                <a:spcPct val="110000"/>
              </a:lnSpc>
              <a:buFont typeface="+mj-lt"/>
              <a:buAutoNum type="arabicPeriod"/>
            </a:pPr>
            <a:r>
              <a:rPr lang="en-US" sz="1800" dirty="0"/>
              <a:t>Increased Collaboration</a:t>
            </a:r>
          </a:p>
          <a:p>
            <a:pPr marL="342900" indent="-342900">
              <a:lnSpc>
                <a:spcPct val="110000"/>
              </a:lnSpc>
              <a:buFont typeface="+mj-lt"/>
              <a:buAutoNum type="arabicPeriod"/>
            </a:pPr>
            <a:r>
              <a:rPr lang="en-US" sz="1800" dirty="0"/>
              <a:t>Lower Inventories</a:t>
            </a:r>
          </a:p>
          <a:p>
            <a:pPr marL="342900" indent="-342900">
              <a:lnSpc>
                <a:spcPct val="110000"/>
              </a:lnSpc>
              <a:buFont typeface="+mj-lt"/>
              <a:buAutoNum type="arabicPeriod"/>
            </a:pPr>
            <a:r>
              <a:rPr lang="en-US" sz="1800" dirty="0"/>
              <a:t>Higher Revenues</a:t>
            </a:r>
          </a:p>
          <a:p>
            <a:pPr marL="342900" indent="-342900">
              <a:lnSpc>
                <a:spcPct val="110000"/>
              </a:lnSpc>
              <a:buFont typeface="+mj-lt"/>
              <a:buAutoNum type="arabicPeriod"/>
            </a:pPr>
            <a:r>
              <a:rPr lang="en-US" sz="1800" dirty="0"/>
              <a:t>Shorter Lead Times</a:t>
            </a:r>
          </a:p>
          <a:p>
            <a:pPr marL="342900" indent="-342900">
              <a:lnSpc>
                <a:spcPct val="110000"/>
              </a:lnSpc>
              <a:buFont typeface="+mj-lt"/>
              <a:buAutoNum type="arabicPeriod"/>
            </a:pPr>
            <a:r>
              <a:rPr lang="en-US" sz="1800" dirty="0"/>
              <a:t>Greater Customer Loyalty</a:t>
            </a:r>
          </a:p>
          <a:p>
            <a:pPr marL="342900" indent="-342900">
              <a:lnSpc>
                <a:spcPct val="110000"/>
              </a:lnSpc>
              <a:buFont typeface="+mj-lt"/>
              <a:buAutoNum type="arabicPeriod"/>
            </a:pPr>
            <a:r>
              <a:rPr lang="en-US" sz="1800" dirty="0"/>
              <a:t>Increased Customer Service</a:t>
            </a:r>
          </a:p>
          <a:p>
            <a:pPr marL="342900" indent="-342900">
              <a:lnSpc>
                <a:spcPct val="110000"/>
              </a:lnSpc>
              <a:buFont typeface="+mj-lt"/>
              <a:buAutoNum type="arabicPeriod"/>
            </a:pPr>
            <a:r>
              <a:rPr lang="en-US" sz="1800" dirty="0"/>
              <a:t>Enables Companies to Better Manage Demand</a:t>
            </a:r>
          </a:p>
          <a:p>
            <a:pPr marL="342900" indent="-342900">
              <a:lnSpc>
                <a:spcPct val="110000"/>
              </a:lnSpc>
              <a:buFont typeface="+mj-lt"/>
              <a:buAutoNum type="arabicPeriod"/>
            </a:pPr>
            <a:r>
              <a:rPr lang="en-US" sz="1800" dirty="0"/>
              <a:t>Keep costs to a minimum and meet customer demand in the most effective way.</a:t>
            </a:r>
            <a:endParaRPr lang="en-IN" sz="1800" dirty="0"/>
          </a:p>
        </p:txBody>
      </p:sp>
      <p:pic>
        <p:nvPicPr>
          <p:cNvPr id="28" name="Picture 27">
            <a:extLst>
              <a:ext uri="{FF2B5EF4-FFF2-40B4-BE49-F238E27FC236}">
                <a16:creationId xmlns:a16="http://schemas.microsoft.com/office/drawing/2014/main" id="{BB464B09-B3FE-FC83-C167-0E58A647250F}"/>
              </a:ext>
            </a:extLst>
          </p:cNvPr>
          <p:cNvPicPr>
            <a:picLocks noChangeAspect="1"/>
          </p:cNvPicPr>
          <p:nvPr/>
        </p:nvPicPr>
        <p:blipFill>
          <a:blip r:embed="rId3"/>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100678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2C7E28-A498-CFF4-B668-3251C7CAAC73}"/>
              </a:ext>
            </a:extLst>
          </p:cNvPr>
          <p:cNvSpPr>
            <a:spLocks noGrp="1"/>
          </p:cNvSpPr>
          <p:nvPr>
            <p:ph type="title"/>
          </p:nvPr>
        </p:nvSpPr>
        <p:spPr>
          <a:xfrm>
            <a:off x="685801" y="553329"/>
            <a:ext cx="7543799" cy="815788"/>
          </a:xfrm>
        </p:spPr>
        <p:txBody>
          <a:bodyPr>
            <a:normAutofit/>
          </a:bodyPr>
          <a:lstStyle/>
          <a:p>
            <a:r>
              <a:rPr lang="en-IN" b="1" dirty="0"/>
              <a:t>Role of Blockchain in Supply chain</a:t>
            </a:r>
          </a:p>
        </p:txBody>
      </p:sp>
      <p:sp>
        <p:nvSpPr>
          <p:cNvPr id="24" name="Text Placeholder 23">
            <a:extLst>
              <a:ext uri="{FF2B5EF4-FFF2-40B4-BE49-F238E27FC236}">
                <a16:creationId xmlns:a16="http://schemas.microsoft.com/office/drawing/2014/main" id="{9017CD61-D476-3A8A-16B5-A175F6B133E4}"/>
              </a:ext>
            </a:extLst>
          </p:cNvPr>
          <p:cNvSpPr>
            <a:spLocks noGrp="1"/>
          </p:cNvSpPr>
          <p:nvPr>
            <p:ph type="body" idx="4294967295"/>
          </p:nvPr>
        </p:nvSpPr>
        <p:spPr>
          <a:xfrm>
            <a:off x="685801" y="1367118"/>
            <a:ext cx="9991578" cy="5114363"/>
          </a:xfrm>
        </p:spPr>
        <p:txBody>
          <a:bodyPr>
            <a:normAutofit fontScale="92500" lnSpcReduction="20000"/>
          </a:bodyPr>
          <a:lstStyle/>
          <a:p>
            <a:pPr marL="0" indent="0">
              <a:buNone/>
            </a:pPr>
            <a:r>
              <a:rPr lang="en-US" dirty="0"/>
              <a:t>Blockchain provides all parties within a respective supply chain with access to the same information, potentially reducing communication or transfer data errors. </a:t>
            </a:r>
          </a:p>
          <a:p>
            <a:pPr marL="0" indent="0">
              <a:buNone/>
            </a:pPr>
            <a:r>
              <a:rPr lang="en-US" dirty="0"/>
              <a:t>Less time can be spent validating data and more can be spent on delivering goods and services—either improving quality, reducing cost, or both.</a:t>
            </a:r>
          </a:p>
          <a:p>
            <a:pPr marL="0" indent="0">
              <a:buNone/>
            </a:pPr>
            <a:endParaRPr lang="en-US" dirty="0"/>
          </a:p>
          <a:p>
            <a:pPr marL="0" indent="0">
              <a:buNone/>
            </a:pPr>
            <a:r>
              <a:rPr lang="en-US" b="1" dirty="0"/>
              <a:t>Primary potential benefits</a:t>
            </a:r>
          </a:p>
          <a:p>
            <a:pPr>
              <a:buFont typeface="Arial" panose="020B0604020202020204" pitchFamily="34" charset="0"/>
              <a:buChar char="•"/>
            </a:pPr>
            <a:r>
              <a:rPr lang="en-US" dirty="0"/>
              <a:t>Increase traceability of material supply chain to ensure corporate standards are met</a:t>
            </a:r>
          </a:p>
          <a:p>
            <a:pPr>
              <a:buFont typeface="Arial" panose="020B0604020202020204" pitchFamily="34" charset="0"/>
              <a:buChar char="•"/>
            </a:pPr>
            <a:r>
              <a:rPr lang="en-US" dirty="0"/>
              <a:t>Improve visibility and compliance over outsourced contract manufacturing</a:t>
            </a:r>
          </a:p>
          <a:p>
            <a:pPr>
              <a:buFont typeface="Arial" panose="020B0604020202020204" pitchFamily="34" charset="0"/>
              <a:buChar char="•"/>
            </a:pPr>
            <a:r>
              <a:rPr lang="en-US" dirty="0"/>
              <a:t>Reduce paperwork and administrative costs</a:t>
            </a:r>
          </a:p>
          <a:p>
            <a:pPr>
              <a:buFont typeface="Arial" panose="020B0604020202020204" pitchFamily="34" charset="0"/>
              <a:buChar char="•"/>
            </a:pPr>
            <a:endParaRPr lang="en-US" dirty="0"/>
          </a:p>
          <a:p>
            <a:pPr marL="0" indent="0">
              <a:buNone/>
            </a:pPr>
            <a:r>
              <a:rPr lang="en-US" b="1" dirty="0"/>
              <a:t>Secondary potential benefits</a:t>
            </a:r>
            <a:endParaRPr lang="en-US" dirty="0"/>
          </a:p>
          <a:p>
            <a:pPr>
              <a:buFont typeface="Arial" panose="020B0604020202020204" pitchFamily="34" charset="0"/>
              <a:buChar char="•"/>
            </a:pPr>
            <a:r>
              <a:rPr lang="en-US" dirty="0"/>
              <a:t>Strengthen corporate reputation through providing transparency of materials used in products</a:t>
            </a:r>
          </a:p>
          <a:p>
            <a:pPr>
              <a:buFont typeface="Arial" panose="020B0604020202020204" pitchFamily="34" charset="0"/>
              <a:buChar char="•"/>
            </a:pPr>
            <a:r>
              <a:rPr lang="en-US" dirty="0"/>
              <a:t>Improve creditability and public trust of data shared</a:t>
            </a:r>
          </a:p>
          <a:p>
            <a:pPr>
              <a:buFont typeface="Arial" panose="020B0604020202020204" pitchFamily="34" charset="0"/>
              <a:buChar char="•"/>
            </a:pPr>
            <a:r>
              <a:rPr lang="en-US" dirty="0"/>
              <a:t>Reduce potential public relations risk from supply chain malpractice</a:t>
            </a:r>
          </a:p>
          <a:p>
            <a:pPr>
              <a:buFont typeface="Arial" panose="020B0604020202020204" pitchFamily="34" charset="0"/>
              <a:buChar char="•"/>
            </a:pPr>
            <a:r>
              <a:rPr lang="en-US" dirty="0"/>
              <a:t>Engage stakeholder</a:t>
            </a:r>
            <a:br>
              <a:rPr lang="en-US" dirty="0"/>
            </a:br>
            <a:endParaRPr lang="en-IN" dirty="0"/>
          </a:p>
        </p:txBody>
      </p:sp>
      <p:pic>
        <p:nvPicPr>
          <p:cNvPr id="28" name="Picture 27">
            <a:extLst>
              <a:ext uri="{FF2B5EF4-FFF2-40B4-BE49-F238E27FC236}">
                <a16:creationId xmlns:a16="http://schemas.microsoft.com/office/drawing/2014/main" id="{BB464B09-B3FE-FC83-C167-0E58A647250F}"/>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92486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2AF9B4-FF64-BAFC-EF55-3581B157459E}"/>
              </a:ext>
            </a:extLst>
          </p:cNvPr>
          <p:cNvSpPr>
            <a:spLocks noGrp="1"/>
          </p:cNvSpPr>
          <p:nvPr>
            <p:ph type="title"/>
          </p:nvPr>
        </p:nvSpPr>
        <p:spPr>
          <a:xfrm>
            <a:off x="685800" y="2074333"/>
            <a:ext cx="4268337" cy="2565906"/>
          </a:xfrm>
        </p:spPr>
        <p:txBody>
          <a:bodyPr/>
          <a:lstStyle/>
          <a:p>
            <a:r>
              <a:rPr lang="en-IN" sz="2800" dirty="0"/>
              <a:t>Application</a:t>
            </a:r>
            <a:r>
              <a:rPr lang="en-IN" sz="1400" dirty="0"/>
              <a:t> </a:t>
            </a:r>
            <a:br>
              <a:rPr lang="en-IN" sz="1400" dirty="0"/>
            </a:br>
            <a:r>
              <a:rPr lang="en-IN" sz="4400" dirty="0"/>
              <a:t>Architecture</a:t>
            </a:r>
            <a:br>
              <a:rPr lang="en-IN" sz="2400" dirty="0"/>
            </a:br>
            <a:endParaRPr lang="en-IN" dirty="0"/>
          </a:p>
        </p:txBody>
      </p:sp>
      <p:pic>
        <p:nvPicPr>
          <p:cNvPr id="6" name="Content Placeholder 5">
            <a:extLst>
              <a:ext uri="{FF2B5EF4-FFF2-40B4-BE49-F238E27FC236}">
                <a16:creationId xmlns:a16="http://schemas.microsoft.com/office/drawing/2014/main" id="{708F895B-2A8F-B465-B6EC-EDDD704B39FF}"/>
              </a:ext>
            </a:extLst>
          </p:cNvPr>
          <p:cNvPicPr>
            <a:picLocks noGrp="1" noChangeAspect="1"/>
          </p:cNvPicPr>
          <p:nvPr>
            <p:ph idx="1"/>
          </p:nvPr>
        </p:nvPicPr>
        <p:blipFill rotWithShape="1">
          <a:blip r:embed="rId2">
            <a:extLst>
              <a:ext uri="{96DAC541-7B7A-43D3-8B79-37D633B846F1}">
                <asvg:svgBlip xmlns:asvg="http://schemas.microsoft.com/office/drawing/2016/SVG/main" r:embed="rId3"/>
              </a:ext>
            </a:extLst>
          </a:blip>
          <a:srcRect t="2044" b="2312"/>
          <a:stretch/>
        </p:blipFill>
        <p:spPr>
          <a:xfrm>
            <a:off x="5463143" y="140677"/>
            <a:ext cx="6030023" cy="6583680"/>
          </a:xfrm>
        </p:spPr>
      </p:pic>
    </p:spTree>
    <p:extLst>
      <p:ext uri="{BB962C8B-B14F-4D97-AF65-F5344CB8AC3E}">
        <p14:creationId xmlns:p14="http://schemas.microsoft.com/office/powerpoint/2010/main" val="174454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73C-ADA5-7EBC-38C7-160F2F207C6C}"/>
              </a:ext>
            </a:extLst>
          </p:cNvPr>
          <p:cNvSpPr>
            <a:spLocks noGrp="1"/>
          </p:cNvSpPr>
          <p:nvPr>
            <p:ph type="title"/>
          </p:nvPr>
        </p:nvSpPr>
        <p:spPr>
          <a:xfrm>
            <a:off x="685801" y="609600"/>
            <a:ext cx="10131425" cy="1055427"/>
          </a:xfrm>
        </p:spPr>
        <p:txBody>
          <a:bodyPr>
            <a:normAutofit fontScale="90000"/>
          </a:bodyPr>
          <a:lstStyle/>
          <a:p>
            <a:r>
              <a:rPr lang="en-US" sz="3600" dirty="0"/>
              <a:t>Advantages of Blockchain in Supply chain</a:t>
            </a:r>
            <a:br>
              <a:rPr lang="en-US" sz="3600" dirty="0"/>
            </a:br>
            <a:endParaRPr lang="en-IN" dirty="0"/>
          </a:p>
        </p:txBody>
      </p:sp>
      <p:sp>
        <p:nvSpPr>
          <p:cNvPr id="4" name="TextBox 3">
            <a:extLst>
              <a:ext uri="{FF2B5EF4-FFF2-40B4-BE49-F238E27FC236}">
                <a16:creationId xmlns:a16="http://schemas.microsoft.com/office/drawing/2014/main" id="{EDB3B59C-42B5-C69C-7E1E-C66046B02BC1}"/>
              </a:ext>
            </a:extLst>
          </p:cNvPr>
          <p:cNvSpPr txBox="1"/>
          <p:nvPr/>
        </p:nvSpPr>
        <p:spPr>
          <a:xfrm>
            <a:off x="749149" y="1735180"/>
            <a:ext cx="5105742" cy="4524315"/>
          </a:xfrm>
          <a:prstGeom prst="rect">
            <a:avLst/>
          </a:prstGeom>
          <a:noFill/>
        </p:spPr>
        <p:txBody>
          <a:bodyPr wrap="square" rtlCol="0">
            <a:spAutoFit/>
          </a:bodyPr>
          <a:lstStyle/>
          <a:p>
            <a:pPr marL="285750" indent="-285750">
              <a:buFont typeface="Arial" panose="020B0604020202020204" pitchFamily="34" charset="0"/>
              <a:buChar char="•"/>
            </a:pPr>
            <a:r>
              <a:rPr lang="en-IN" u="sng" dirty="0"/>
              <a:t>Trust</a:t>
            </a:r>
            <a:br>
              <a:rPr lang="en-IN" dirty="0"/>
            </a:br>
            <a:r>
              <a:rPr lang="en-IN" sz="1400" dirty="0"/>
              <a:t>Enables trust between participants who don’t know each other.</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u="sng" dirty="0"/>
              <a:t>Decentralized Structure</a:t>
            </a:r>
            <a:br>
              <a:rPr lang="en-IN" dirty="0"/>
            </a:br>
            <a:r>
              <a:rPr lang="en-IN" sz="1400" dirty="0"/>
              <a:t>Enables real time data sharing amongst businesses, reducing points of weakness.</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u="sng" dirty="0"/>
              <a:t>Improved security and privacy</a:t>
            </a:r>
            <a:br>
              <a:rPr lang="en-IN" dirty="0"/>
            </a:br>
            <a:r>
              <a:rPr lang="en-IN" sz="1400" dirty="0"/>
              <a:t>Creates an unalterable record of transactions with end-to-end encryption, reduces fraud.</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u="sng" dirty="0"/>
              <a:t>Reduced costs</a:t>
            </a:r>
            <a:br>
              <a:rPr lang="en-IN" dirty="0"/>
            </a:br>
            <a:r>
              <a:rPr lang="en-IN" sz="1400" dirty="0"/>
              <a:t>Creates efficiencies by reducing manual tasks and by easing reporting and auditing.</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u="sng" dirty="0"/>
              <a:t>Speed</a:t>
            </a:r>
            <a:br>
              <a:rPr lang="en-IN" dirty="0"/>
            </a:br>
            <a:r>
              <a:rPr lang="en-IN" sz="1400" dirty="0"/>
              <a:t>Eliminates intermediaries so transactions are faster than conventional methods.</a:t>
            </a:r>
          </a:p>
        </p:txBody>
      </p:sp>
      <p:sp>
        <p:nvSpPr>
          <p:cNvPr id="5" name="TextBox 4">
            <a:extLst>
              <a:ext uri="{FF2B5EF4-FFF2-40B4-BE49-F238E27FC236}">
                <a16:creationId xmlns:a16="http://schemas.microsoft.com/office/drawing/2014/main" id="{BB2DD93C-5ACF-F09D-9E1D-A35B2B780ECF}"/>
              </a:ext>
            </a:extLst>
          </p:cNvPr>
          <p:cNvSpPr txBox="1"/>
          <p:nvPr/>
        </p:nvSpPr>
        <p:spPr>
          <a:xfrm>
            <a:off x="6810233" y="1735182"/>
            <a:ext cx="4632619" cy="4308872"/>
          </a:xfrm>
          <a:prstGeom prst="rect">
            <a:avLst/>
          </a:prstGeom>
          <a:noFill/>
        </p:spPr>
        <p:txBody>
          <a:bodyPr wrap="square" rtlCol="0">
            <a:spAutoFit/>
          </a:bodyPr>
          <a:lstStyle/>
          <a:p>
            <a:pPr marL="285750" indent="-285750">
              <a:buFont typeface="Arial" panose="020B0604020202020204" pitchFamily="34" charset="0"/>
              <a:buChar char="•"/>
            </a:pPr>
            <a:r>
              <a:rPr lang="en-IN" u="sng" dirty="0"/>
              <a:t>Visibility and Traceability</a:t>
            </a:r>
            <a:br>
              <a:rPr lang="en-IN" dirty="0"/>
            </a:br>
            <a:r>
              <a:rPr lang="en-IN" sz="1400" dirty="0"/>
              <a:t>Tracks the origins to confirm they’re legitimate.</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u="sng" dirty="0"/>
              <a:t>Immutability</a:t>
            </a:r>
            <a:br>
              <a:rPr lang="en-IN" dirty="0"/>
            </a:br>
            <a:r>
              <a:rPr lang="en-IN" sz="1400" dirty="0"/>
              <a:t>Ensures transactions can’t be changed or deleted.</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u="sng" dirty="0"/>
              <a:t>Individual Control of Data</a:t>
            </a:r>
            <a:br>
              <a:rPr lang="en-IN" dirty="0"/>
            </a:br>
            <a:r>
              <a:rPr lang="en-IN" sz="1400" dirty="0"/>
              <a:t>Gives entities the ability to decide what digital data they want to share , with whom, for how long.</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u="sng" dirty="0"/>
              <a:t>Tokenization</a:t>
            </a:r>
            <a:br>
              <a:rPr lang="en-IN" dirty="0"/>
            </a:br>
            <a:r>
              <a:rPr lang="en-IN" sz="1400" dirty="0"/>
              <a:t>Converts value of an asset into a digital token recorded and signed of blockchain.</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u="sng" dirty="0"/>
              <a:t>Innovation</a:t>
            </a:r>
            <a:br>
              <a:rPr lang="en-IN" dirty="0"/>
            </a:br>
            <a:r>
              <a:rPr lang="en-IN" sz="1400" dirty="0"/>
              <a:t>Leaders across multiple industries are exploring and implementing blockchain-based systems.</a:t>
            </a:r>
          </a:p>
        </p:txBody>
      </p:sp>
    </p:spTree>
    <p:extLst>
      <p:ext uri="{BB962C8B-B14F-4D97-AF65-F5344CB8AC3E}">
        <p14:creationId xmlns:p14="http://schemas.microsoft.com/office/powerpoint/2010/main" val="293840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3812</TotalTime>
  <Words>1022</Words>
  <Application>Microsoft Office PowerPoint</Application>
  <PresentationFormat>Widescreen</PresentationFormat>
  <Paragraphs>111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Poppins</vt:lpstr>
      <vt:lpstr>Segoe UI</vt:lpstr>
      <vt:lpstr>Segoe UI Historic</vt:lpstr>
      <vt:lpstr>Celestial</vt:lpstr>
      <vt:lpstr>Building an Efficient, Transparent Supply Chain Ecosystem With Blockchain</vt:lpstr>
      <vt:lpstr>PowerPoint Presentation</vt:lpstr>
      <vt:lpstr>MoogleLABS Blockchain Services</vt:lpstr>
      <vt:lpstr>Overview</vt:lpstr>
      <vt:lpstr>   What is blockchain and how the data is stored in blockchain? </vt:lpstr>
      <vt:lpstr>Supply Chain Management</vt:lpstr>
      <vt:lpstr>Role of Blockchain in Supply chain</vt:lpstr>
      <vt:lpstr>Application  Architecture </vt:lpstr>
      <vt:lpstr>Advantages of Blockchain in Supply chain </vt:lpstr>
      <vt:lpstr>CURRENT CHALLENGES OF BLOCKCHAIN WITH SUPPLY CHAIN</vt:lpstr>
      <vt:lpstr>Supply Chain Management  - Conventional vs. Blockchain Systems </vt:lpstr>
      <vt:lpstr>GITHUB References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Efficient, Transparent Supply Chain Ecosystem With Blockchain</dc:title>
  <dc:creator>Gurpreet Singh</dc:creator>
  <cp:lastModifiedBy>Gurpreet Singh</cp:lastModifiedBy>
  <cp:revision>71</cp:revision>
  <dcterms:created xsi:type="dcterms:W3CDTF">2022-09-04T07:42:15Z</dcterms:created>
  <dcterms:modified xsi:type="dcterms:W3CDTF">2022-09-08T12:16:09Z</dcterms:modified>
</cp:coreProperties>
</file>